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5" r:id="rId3"/>
    <p:sldId id="279" r:id="rId4"/>
    <p:sldId id="266" r:id="rId5"/>
    <p:sldId id="267" r:id="rId6"/>
    <p:sldId id="268" r:id="rId7"/>
    <p:sldId id="269" r:id="rId8"/>
    <p:sldId id="280" r:id="rId9"/>
    <p:sldId id="281" r:id="rId10"/>
    <p:sldId id="282" r:id="rId11"/>
    <p:sldId id="270" r:id="rId12"/>
    <p:sldId id="271" r:id="rId13"/>
    <p:sldId id="272" r:id="rId14"/>
    <p:sldId id="288" r:id="rId15"/>
    <p:sldId id="274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1" r:id="rId24"/>
    <p:sldId id="292" r:id="rId25"/>
    <p:sldId id="293" r:id="rId26"/>
    <p:sldId id="294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849"/>
    <a:srgbClr val="75A082"/>
    <a:srgbClr val="303837"/>
    <a:srgbClr val="899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660E7-2D3D-4B69-83CC-6915882819CB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7118F-26D2-432B-A63A-E59C74EC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6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7118F-26D2-432B-A63A-E59C74EC58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93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7118F-26D2-432B-A63A-E59C74EC58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5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52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31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20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04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8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0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62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37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87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54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53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06553-D324-47EF-A189-F4FE930E750B}" type="datetimeFigureOut">
              <a:rPr lang="ru-RU" smtClean="0"/>
              <a:t>24.08.2023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645CE-0542-4C87-B54D-9D51EA4825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25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996847"/>
            <a:ext cx="44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GulimChe" panose="020B0609000101010101" pitchFamily="49" charset="-127"/>
                <a:cs typeface="Arial" panose="020B0604020202020204" pitchFamily="34" charset="0"/>
              </a:rPr>
              <a:t>К 60 - ЛЕТИЮ ГОРОДА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4443958"/>
            <a:ext cx="398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Государственный архив Кузбасса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032" y="2381046"/>
            <a:ext cx="399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GulimChe" panose="020B0609000101010101" pitchFamily="49" charset="-127"/>
                <a:cs typeface="Arial" panose="020B0604020202020204" pitchFamily="34" charset="0"/>
              </a:rPr>
              <a:t>ТАШТАГОЛА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GulimChe" panose="020B0609000101010101" pitchFamily="49" charset="-127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00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5"/>
    </mc:Choice>
    <mc:Fallback>
      <p:transition spd="slow" advTm="69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998" y="159107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Таштагольский район в годы </a:t>
            </a:r>
          </a:p>
          <a:p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Великой Отечественной войны </a:t>
            </a:r>
            <a:b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1941-1945 гг.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032" y="170765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1694" y="4166995"/>
            <a:ext cx="4086708" cy="81702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Годовой отчет об исполнении </a:t>
            </a:r>
          </a:p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местного бюджета </a:t>
            </a:r>
          </a:p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 Таштагольскому району за 1943 г.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Р-291. Оп. 1. Д. 51. Л. 156.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786" y="4299942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Y:\ГКУ ГАК\Отдел ИНФОРМАЦИИ\Болбеко\Скан Протокол первого районного партийного собрания\Бюдж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4615"/>
            <a:ext cx="5508104" cy="41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0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8"/>
    </mc:Choice>
    <mc:Fallback>
      <p:transition spd="slow" advTm="1104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11560" y="4296580"/>
            <a:ext cx="7123935" cy="8469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Краткая характеристика экономико-административного положения Таштагольского района на 1 января 1949 года </a:t>
            </a:r>
          </a:p>
          <a:p>
            <a:pPr algn="ctr"/>
            <a:endParaRPr lang="ru-RU" sz="100" b="1" dirty="0">
              <a:solidFill>
                <a:schemeClr val="tx1"/>
              </a:solidFill>
            </a:endParaRP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Р-1087. Оп.1. Д.29. </a:t>
            </a:r>
          </a:p>
          <a:p>
            <a:pPr algn="r"/>
            <a:endParaRPr lang="ru-RU" sz="900" i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ВЫСТАВКИ.2013\50-летие Таштагол\Выставка Таштагол\сканированные документы\р-1087. оп. 1. д. 29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1" y="597380"/>
            <a:ext cx="2512534" cy="3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ВЫСТАВКИ.2013\50-летие Таштагол\Выставка Таштагол\сканированные документы\р-1087. оп. 1. д. 29\5 о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99" y="597379"/>
            <a:ext cx="2537461" cy="3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ВЫСТАВКИ.2013\50-летие Таштагол\Выставка Таштагол\сканированные документы\р-1087. оп. 1. д. 29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97378"/>
            <a:ext cx="2625315" cy="3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449126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99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9"/>
    </mc:Choice>
    <mc:Fallback>
      <p:transition spd="slow" advTm="1175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6539" y="1707654"/>
            <a:ext cx="3996724" cy="144016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Таштагольское месторождение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железных руд</a:t>
            </a:r>
            <a:b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Электровоз с рудой.  1949 г.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Л.1. </a:t>
            </a:r>
          </a:p>
        </p:txBody>
      </p:sp>
      <p:pic>
        <p:nvPicPr>
          <p:cNvPr id="5122" name="Picture 2" descr="C:\Users\User\Documents\Ф.Фотофонд, Оп.8д, Д.269, Л.1_Электровоз с рудой. Таштагольское месторождение железных руд., 1949 г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2645" b="2640"/>
          <a:stretch/>
        </p:blipFill>
        <p:spPr bwMode="auto">
          <a:xfrm>
            <a:off x="3741223" y="457819"/>
            <a:ext cx="5402777" cy="408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139702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62159" y="4717868"/>
            <a:ext cx="34818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Оп. 8д. Д. 26.</a:t>
            </a:r>
          </a:p>
        </p:txBody>
      </p:sp>
    </p:spTree>
    <p:extLst>
      <p:ext uri="{BB962C8B-B14F-4D97-AF65-F5344CB8AC3E}">
        <p14:creationId xmlns:p14="http://schemas.microsoft.com/office/powerpoint/2010/main" val="401234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9"/>
    </mc:Choice>
    <mc:Fallback>
      <p:transition spd="slow" advTm="119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957938" y="4481355"/>
            <a:ext cx="4646510" cy="6573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 Black" panose="020B0A04020102020204" pitchFamily="34" charset="0"/>
              </a:rPr>
              <a:t>Схема – карта Таштагольского района. 1952 г.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Р-790.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Оп.4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Д.10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Л. 66.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285" y="2076986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1952 году </a:t>
            </a:r>
            <a:r>
              <a:rPr lang="ru-RU" sz="1400" dirty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произошло </a:t>
            </a:r>
          </a:p>
          <a:p>
            <a:r>
              <a:rPr lang="ru-RU" sz="1400" dirty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укрупнение Советов </a:t>
            </a:r>
          </a:p>
          <a:p>
            <a:r>
              <a:rPr lang="ru-RU" sz="1400" dirty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Таштагольского района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1781"/>
            <a:ext cx="5848864" cy="42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211710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4712977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3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5"/>
    </mc:Choice>
    <mc:Fallback>
      <p:transition spd="slow" advTm="1357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34247" y="4227934"/>
            <a:ext cx="5304028" cy="63114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«Об изменениях в административно-территориальном делении РСФСР»</a:t>
            </a:r>
          </a:p>
          <a:p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СИФ. Ведомости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РСФСР. 25.02. 1961 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778" y="17796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25 февраля 1961 г. </a:t>
            </a:r>
            <a:endParaRPr lang="ru-RU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распоряжением Президиума Верховного Совета РСФСР рабочие посёлки </a:t>
            </a:r>
            <a:r>
              <a:rPr lang="ru-RU" sz="1400" dirty="0" err="1">
                <a:latin typeface="Arial Black" panose="020B0A04020102020204" pitchFamily="34" charset="0"/>
                <a:cs typeface="Arial" panose="020B0604020202020204" pitchFamily="34" charset="0"/>
              </a:rPr>
              <a:t>Кочура</a:t>
            </a: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и Таштагол объединены в один рабочий посёлок Таштагол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5122" name="Picture 2" descr="D:\ВЫСТАВКИ.2013\50-летие Таштагол\Выставка Таштагол\сканированные документы\ведомости 61 г\Ведомости ВС РСФСР. 25. 02. 1961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9550"/>
            <a:ext cx="3039894" cy="49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3743" y="1923678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3743" y="4316867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56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5"/>
    </mc:Choice>
    <mc:Fallback>
      <p:transition spd="slow" advTm="2264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59400" y="4518198"/>
            <a:ext cx="4096576" cy="5286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Указ Президиума Верховного Совета РСФСР  от 1 февраля 1963 г.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Р-790. Оп.18. Д.321. Лл. 2-3.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7751" y="2067694"/>
            <a:ext cx="54726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февраля 1963 г. </a:t>
            </a:r>
            <a:endParaRPr lang="ru-RU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Указом Президиума Верховного Совета РСФСР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рабочий посёлок Таштагол преобразован 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в город областного подчинения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60" y="185937"/>
            <a:ext cx="3118608" cy="485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6428" y="2203868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58797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45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9"/>
    </mc:Choice>
    <mc:Fallback>
      <p:transition spd="slow" advTm="2083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84490" y="2499742"/>
            <a:ext cx="2638548" cy="79208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Строительство жилых домов в Таштаголе 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1963 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38" y="493231"/>
            <a:ext cx="6395403" cy="423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46" y="2639073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299938" y="4765832"/>
            <a:ext cx="38164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Оп.8д. Д. 673. </a:t>
            </a:r>
          </a:p>
        </p:txBody>
      </p:sp>
    </p:spTree>
    <p:extLst>
      <p:ext uri="{BB962C8B-B14F-4D97-AF65-F5344CB8AC3E}">
        <p14:creationId xmlns:p14="http://schemas.microsoft.com/office/powerpoint/2010/main" val="296639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9"/>
    </mc:Choice>
    <mc:Fallback>
      <p:transition spd="slow" advTm="1065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935596" y="4550759"/>
            <a:ext cx="6876764" cy="5187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Справка о хозяйственном, культурном развитии  г. Таштагола. 1966 г.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Р-1086. Оп.1. Д. 104. Лл. 8-9.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7751" y="1995686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8195" name="Picture 3" descr="D:\ВЫСТАВКИ.2013\50-летие Таштагол\Выставка Таштагол\сканированные документы\р-1086. оп. 1. д. 104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2450"/>
            <a:ext cx="2664296" cy="4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ВЫСТАВКИ.2013\50-летие Таштагол\Выставка Таштагол\сканированные документы\р-1086. оп. 1. д. 104\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/>
          <a:stretch/>
        </p:blipFill>
        <p:spPr bwMode="auto">
          <a:xfrm>
            <a:off x="935596" y="405740"/>
            <a:ext cx="3038588" cy="39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4738141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9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8"/>
    </mc:Choice>
    <mc:Fallback>
      <p:transition spd="slow" advTm="1435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ВЫСТАВКИ.2013\50-летие Таштагол\Выставка Таштагол\сканированные документы\р-1087. оп. 1. д. 131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86" y="198707"/>
            <a:ext cx="2763561" cy="42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ВЫСТАВКИ.2013\50-летие Таштагол\Выставка Таштагол\сканированные документы\р-1087. оп. 1. д. 131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9502"/>
            <a:ext cx="2664296" cy="41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41832" y="4492805"/>
            <a:ext cx="7133172" cy="64807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Список работающих в организациях, предприятиях 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и учреждениях г. Таштагола. 1967 г.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Р-1087. Оп.1.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Д.131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Лл. 2-3.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09508" y="4599215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9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8"/>
    </mc:Choice>
    <mc:Fallback>
      <p:transition spd="slow" advTm="1692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10242" name="Picture 2" descr="D:\ВЫСТАВКИ.2013\50-летие Таштагол\Выставка Таштагол\сканированные документы\р-1090. оп. 1. д. 133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615"/>
            <a:ext cx="2736304" cy="396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ВЫСТАВКИ.2013\50-летие Таштагол\Выставка Таштагол\сканированные документы\р-1090. оп. 1. д. 133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21" y="454425"/>
            <a:ext cx="2736305" cy="39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43608" y="4486823"/>
            <a:ext cx="7200800" cy="57984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Справка о итогах работы предприятий города Таштагола за 1966-1970 гг.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Р-1090. Оп.1.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Д.133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Лл. 1-3. </a:t>
            </a:r>
          </a:p>
        </p:txBody>
      </p:sp>
      <p:pic>
        <p:nvPicPr>
          <p:cNvPr id="10244" name="Picture 4" descr="D:\ВЫСТАВКИ.2013\50-летие Таштагол\Выставка Таштагол\сканированные документы\р-1090. оп. 1. д. 133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37" y="454425"/>
            <a:ext cx="2808312" cy="39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2681" y="4632730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8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3"/>
    </mc:Choice>
    <mc:Fallback>
      <p:transition spd="slow" advTm="1522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931011"/>
            <a:ext cx="468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 апреля 1926 г.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образован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Горно-Шорский район из Кондомского района и части Кузнецкого района</a:t>
            </a:r>
          </a:p>
          <a:p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Район объединил основную территорию, заселенную шорцами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 1926 по 1930 гг.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центром национального района был улус Томазок (с. Мыски)</a:t>
            </a:r>
          </a:p>
        </p:txBody>
      </p:sp>
      <p:pic>
        <p:nvPicPr>
          <p:cNvPr id="6" name="Picture 2" descr="D:\ВЫСТАВКИ.2013\50-летие Таштагол\Выставка Таштагол\сканированные документы\собрание узаконий и распоряжений\Собрание узаконий и распоряжений раб-крестьянского Правительства РСФСР. 30. 04. 1926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57" y="473092"/>
            <a:ext cx="2853353" cy="415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5"/>
          <p:cNvSpPr/>
          <p:nvPr/>
        </p:nvSpPr>
        <p:spPr>
          <a:xfrm>
            <a:off x="-20751" y="-1213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059582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242773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350785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067944" y="4624936"/>
            <a:ext cx="3312368" cy="461665"/>
            <a:chOff x="2843808" y="4636310"/>
            <a:chExt cx="3312368" cy="46166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843808" y="4636310"/>
              <a:ext cx="33123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СОБРАНИЕ УЗАКОНЕНИЙ И РАСПОРЯЖЕНИЙ </a:t>
              </a:r>
              <a:br>
                <a:rPr lang="ru-RU" sz="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РАБОЧЕ-КРЕСТЬЯНСКОГО ПРАВИТЕЛЬСТВА РСФСР </a:t>
              </a:r>
              <a:br>
                <a:rPr lang="ru-RU" sz="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 23  30.04.1926 г.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03848" y="4696945"/>
              <a:ext cx="72008" cy="72008"/>
            </a:xfrm>
            <a:prstGeom prst="rect">
              <a:avLst/>
            </a:prstGeom>
            <a:solidFill>
              <a:srgbClr val="407849"/>
            </a:solidFill>
            <a:ln>
              <a:solidFill>
                <a:srgbClr val="407849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442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63"/>
    </mc:Choice>
    <mc:Fallback>
      <p:transition spd="slow" advTm="2326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3031" y="1923678"/>
            <a:ext cx="2981656" cy="123987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Центральная часть города Таштагол. 1967 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1026" name="Picture 2" descr="D:\Таштагол 2023\фото\Ф.Фотофонд, Оп.к.нег, Д.1136, Л.1_Вид центральной части города Таштагол. , 19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 bwMode="auto">
          <a:xfrm>
            <a:off x="2907234" y="479136"/>
            <a:ext cx="6104631" cy="39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8850" y="2386023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91999" y="4532668"/>
            <a:ext cx="23198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</a:t>
            </a:r>
            <a:r>
              <a:rPr lang="ru-RU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Оп.к.нег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. Д.1136. Л.1. </a:t>
            </a:r>
          </a:p>
        </p:txBody>
      </p:sp>
    </p:spTree>
    <p:extLst>
      <p:ext uri="{BB962C8B-B14F-4D97-AF65-F5344CB8AC3E}">
        <p14:creationId xmlns:p14="http://schemas.microsoft.com/office/powerpoint/2010/main" val="136326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4"/>
    </mc:Choice>
    <mc:Fallback>
      <p:transition spd="slow" advTm="96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59400" y="3999625"/>
            <a:ext cx="7264928" cy="81670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Международная станция в городе Таштаголе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пущена в эксплуатацию феврале 1971 г.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Фотофонд. Оп.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к.нег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Д.2114. Л. 2.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2050" name="Picture 2" descr="D:\Таштагол 2023\фото\Ф.ФОТОФОНД, Оп.к.нег, Д.2114, Л.1_В феврале 1971 г. пущена в эксплуатацию новая международная станция в городе Таштаголе. , Февраль 1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0591"/>
            <a:ext cx="4518593" cy="29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Таштагол 2023\фото\Ф.ФОТОФОНД, Оп.к.нег, Д.2114, Л.2_В феврале 1971 г. пущена в эксплуатацию новая международная станция в городе Таштаголе. , Февраль 1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64" y="488941"/>
            <a:ext cx="5305425" cy="33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3351" y="4191930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50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9"/>
    </mc:Choice>
    <mc:Fallback>
      <p:transition spd="slow" advTm="1367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17669" y="2571386"/>
            <a:ext cx="3736536" cy="79208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Добыча железной руды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на руднике </a:t>
            </a:r>
            <a:r>
              <a:rPr lang="ru-RU" sz="14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Таштагольский</a:t>
            </a:r>
            <a:endParaRPr lang="ru-RU" sz="1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Август, 1976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3074" name="Picture 2" descr="D:\Таштагол 2023\фото\Ф.ФОТОФОНД, Оп.к.нег, Д.1698, Л.1_Добыча железной руды на руднике Таштагольский  , Август 1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51" y="454615"/>
            <a:ext cx="6016349" cy="392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766" y="2720233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78159" y="4602782"/>
            <a:ext cx="23198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</a:t>
            </a:r>
            <a:r>
              <a:rPr lang="ru-RU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Оп.к.нег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. Д.1698. Л.1. </a:t>
            </a:r>
          </a:p>
        </p:txBody>
      </p:sp>
    </p:spTree>
    <p:extLst>
      <p:ext uri="{BB962C8B-B14F-4D97-AF65-F5344CB8AC3E}">
        <p14:creationId xmlns:p14="http://schemas.microsoft.com/office/powerpoint/2010/main" val="150333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5"/>
    </mc:Choice>
    <mc:Fallback>
      <p:transition spd="slow" advTm="1565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08979" y="2067692"/>
            <a:ext cx="3312368" cy="112323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Военизированная горноспасательная часть города Таштагол. 1979 г. </a:t>
            </a:r>
            <a:endParaRPr lang="ru-RU" sz="105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4098" name="Picture 2" descr="D:\Таштагол 2023\фото\Ф.ФОТОФОНД, Оп.к.нег, Д.2638, Л.1_Военизированая горноспасательная часть города Таштагол. , 1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4615"/>
            <a:ext cx="5802572" cy="42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289" y="2355726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34934" y="4803998"/>
            <a:ext cx="4104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</a:t>
            </a:r>
            <a:r>
              <a:rPr lang="ru-RU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Оп.к.нег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.  Д.2638. Л.1. </a:t>
            </a:r>
          </a:p>
        </p:txBody>
      </p:sp>
    </p:spTree>
    <p:extLst>
      <p:ext uri="{BB962C8B-B14F-4D97-AF65-F5344CB8AC3E}">
        <p14:creationId xmlns:p14="http://schemas.microsoft.com/office/powerpoint/2010/main" val="352716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2"/>
    </mc:Choice>
    <mc:Fallback>
      <p:transition spd="slow" advTm="1611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6559" y="1917560"/>
            <a:ext cx="3141133" cy="129614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Строи</a:t>
            </a:r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ельство дробильно-обогатительной фабрики 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в Таштаголе  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Февраль, 1984 г. </a:t>
            </a:r>
            <a:endParaRPr lang="ru-RU" sz="14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5123" name="Picture 3" descr="D:\Таштагол 2023\фото\Ф.ФОТОФОНД, Оп.к.нег, Д.3495, Л.1_Строительство дробильно-обогатительной фабрики в Таштаголе. , Февраль 1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4615"/>
            <a:ext cx="6156176" cy="40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211710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51312" y="4661048"/>
            <a:ext cx="24160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Оп. к. нег.  Д. 3495. Л.1.</a:t>
            </a:r>
          </a:p>
        </p:txBody>
      </p:sp>
    </p:spTree>
    <p:extLst>
      <p:ext uri="{BB962C8B-B14F-4D97-AF65-F5344CB8AC3E}">
        <p14:creationId xmlns:p14="http://schemas.microsoft.com/office/powerpoint/2010/main" val="7735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7"/>
    </mc:Choice>
    <mc:Fallback>
      <p:transition spd="slow" advTm="1300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60860" y="1522454"/>
            <a:ext cx="3042988" cy="166654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Строительство первого девятиэтажного дома </a:t>
            </a:r>
            <a:b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в г. Таштаголе</a:t>
            </a:r>
            <a:b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Июнь, 1985 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6146" name="Picture 2" descr="D:\Таштагол 2023\фото\Ф.ФОТОФОНД, Оп.2нег, Д.25, Л.2_Строительство первого девятиэтажного дома в г. Таштаголе. , Июнь 1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55526"/>
            <a:ext cx="6228184" cy="38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91" y="1995686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16169" y="4732328"/>
            <a:ext cx="21643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Оп.2 нег.  Д.25. Л.2. </a:t>
            </a:r>
          </a:p>
        </p:txBody>
      </p:sp>
    </p:spTree>
    <p:extLst>
      <p:ext uri="{BB962C8B-B14F-4D97-AF65-F5344CB8AC3E}">
        <p14:creationId xmlns:p14="http://schemas.microsoft.com/office/powerpoint/2010/main" val="216354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5"/>
    </mc:Choice>
    <mc:Fallback>
      <p:transition spd="slow" advTm="1641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39552" y="1613845"/>
            <a:ext cx="3384376" cy="27363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Монумент трудовой славы Камень на ладони</a:t>
            </a:r>
          </a:p>
          <a:p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Установлен в 1986 г. </a:t>
            </a:r>
          </a:p>
          <a:p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Автор памятника Аронов </a:t>
            </a:r>
            <a:r>
              <a:rPr lang="ru-RU" sz="1400" dirty="0" err="1">
                <a:solidFill>
                  <a:schemeClr val="tx1"/>
                </a:solidFill>
                <a:latin typeface="Arial Black" panose="020B0A04020102020204" pitchFamily="34" charset="0"/>
              </a:rPr>
              <a:t>Геральд</a:t>
            </a:r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 Александрович</a:t>
            </a:r>
          </a:p>
          <a:p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Памятник является символом города, т.к. с </a:t>
            </a:r>
            <a:r>
              <a:rPr lang="ru-RU" sz="1400" dirty="0" err="1">
                <a:solidFill>
                  <a:schemeClr val="tx1"/>
                </a:solidFill>
                <a:latin typeface="Arial Black" panose="020B0A04020102020204" pitchFamily="34" charset="0"/>
              </a:rPr>
              <a:t>шорского</a:t>
            </a:r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 языка </a:t>
            </a:r>
            <a:r>
              <a:rPr lang="ru-RU" sz="1400" i="1" dirty="0">
                <a:solidFill>
                  <a:schemeClr val="tx1"/>
                </a:solidFill>
                <a:latin typeface="Arial Black" panose="020B0A04020102020204" pitchFamily="34" charset="0"/>
              </a:rPr>
              <a:t>«Таштагол» </a:t>
            </a:r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– камень на ладони </a:t>
            </a:r>
          </a:p>
          <a:p>
            <a:endParaRPr lang="ru-RU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ru-RU" sz="900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23678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1\Downloads\142320801985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r="27772"/>
          <a:stretch/>
        </p:blipFill>
        <p:spPr bwMode="auto">
          <a:xfrm>
            <a:off x="4257553" y="199335"/>
            <a:ext cx="4860032" cy="48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1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1"/>
    </mc:Choice>
    <mc:Fallback>
      <p:transition spd="slow" advTm="205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5970" y="1841321"/>
            <a:ext cx="3271894" cy="142473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Группа геологов и р</a:t>
            </a:r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абочих </a:t>
            </a:r>
          </a:p>
          <a:p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 Темир-Тау </a:t>
            </a:r>
          </a:p>
          <a:p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(ныне Таштагольский район) Разведка полезных ископаемых</a:t>
            </a:r>
            <a:r>
              <a:rPr lang="ru-RU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1926 г. </a:t>
            </a:r>
          </a:p>
          <a:p>
            <a:endParaRPr lang="ru-RU" sz="1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970" y="1995686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ocuments\Ф.Фотофонд, Оп.8д, Д.787, Л.1_Группа геологов и рабочих на Темир-Тау (ныне Таштагольский район). Разведка полезных ископаемых., 1926 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0069"/>
            <a:ext cx="5996671" cy="418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480399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ГАК. Фотофонд. Оп.8д. Д.787.</a:t>
            </a:r>
          </a:p>
        </p:txBody>
      </p:sp>
    </p:spTree>
    <p:extLst>
      <p:ext uri="{BB962C8B-B14F-4D97-AF65-F5344CB8AC3E}">
        <p14:creationId xmlns:p14="http://schemas.microsoft.com/office/powerpoint/2010/main" val="171440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9"/>
    </mc:Choice>
    <mc:Fallback>
      <p:transition spd="slow" advTm="113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Здание Кузедеевского поселкового Совета. ,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27533"/>
            <a:ext cx="5688632" cy="395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0871" y="1647057"/>
            <a:ext cx="4135482" cy="1631216"/>
            <a:chOff x="230279" y="1851670"/>
            <a:chExt cx="5338934" cy="1549365"/>
          </a:xfrm>
        </p:grpSpPr>
        <p:sp>
          <p:nvSpPr>
            <p:cNvPr id="3" name="TextBox 2"/>
            <p:cNvSpPr txBox="1"/>
            <p:nvPr/>
          </p:nvSpPr>
          <p:spPr>
            <a:xfrm>
              <a:off x="344412" y="1851670"/>
              <a:ext cx="5224801" cy="154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C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 1930 г.  </a:t>
              </a:r>
              <a:r>
                <a:rPr lang="ru-RU" sz="1400" dirty="0">
                  <a:latin typeface="Arial Black" panose="020B0A04020102020204" pitchFamily="34" charset="0"/>
                  <a:cs typeface="Arial" panose="020B0604020202020204" pitchFamily="34" charset="0"/>
                </a:rPr>
                <a:t>-</a:t>
              </a:r>
              <a:r>
                <a:rPr lang="ru-RU" sz="1400" dirty="0">
                  <a:solidFill>
                    <a:srgbClr val="C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 связи</a:t>
              </a:r>
            </a:p>
            <a:p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с промышленным развитием </a:t>
              </a:r>
            </a:p>
            <a:p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района и проведением </a:t>
              </a:r>
            </a:p>
            <a:p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железной дороги на Юг </a:t>
              </a:r>
            </a:p>
            <a:p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Горной Шории</a:t>
              </a:r>
            </a:p>
            <a:p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центр района был переведен </a:t>
              </a:r>
            </a:p>
            <a:p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 с. Кузедеево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30279" y="1974008"/>
              <a:ext cx="72008" cy="72008"/>
            </a:xfrm>
            <a:prstGeom prst="rect">
              <a:avLst/>
            </a:prstGeom>
            <a:solidFill>
              <a:srgbClr val="407849"/>
            </a:solidFill>
            <a:ln>
              <a:solidFill>
                <a:srgbClr val="407849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51520" y="3968759"/>
            <a:ext cx="2906559" cy="590778"/>
            <a:chOff x="153273" y="3992695"/>
            <a:chExt cx="2906559" cy="59077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53273" y="3992695"/>
              <a:ext cx="2906559" cy="590778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Здание </a:t>
              </a:r>
              <a:r>
                <a:rPr lang="ru-RU" sz="1400" b="1" dirty="0" err="1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Кузедеевского</a:t>
              </a:r>
              <a:r>
                <a:rPr lang="ru-RU" sz="14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14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поселкового Совета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3273" y="4141212"/>
              <a:ext cx="72008" cy="72008"/>
            </a:xfrm>
            <a:prstGeom prst="rect">
              <a:avLst/>
            </a:prstGeom>
            <a:solidFill>
              <a:srgbClr val="407849"/>
            </a:solidFill>
            <a:ln>
              <a:solidFill>
                <a:srgbClr val="407849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544616" y="4622730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ГАК. Фотофонд. Оп. 1ф/а. Д.28. </a:t>
            </a:r>
          </a:p>
        </p:txBody>
      </p:sp>
    </p:spTree>
    <p:extLst>
      <p:ext uri="{BB962C8B-B14F-4D97-AF65-F5344CB8AC3E}">
        <p14:creationId xmlns:p14="http://schemas.microsoft.com/office/powerpoint/2010/main" val="2402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1"/>
    </mc:Choice>
    <mc:Fallback>
      <p:transition spd="slow" advTm="144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1026" name="Picture 2" descr="C:\Users\User\Desktop\Скан документы\4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48" y="539502"/>
            <a:ext cx="2618273" cy="39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кан документы\4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61" y="542997"/>
            <a:ext cx="2969429" cy="38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14396" y="1468244"/>
            <a:ext cx="3333591" cy="2401811"/>
            <a:chOff x="78392" y="1909563"/>
            <a:chExt cx="3333591" cy="240181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99344" y="1909563"/>
              <a:ext cx="3212639" cy="2401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b="1" dirty="0">
                  <a:solidFill>
                    <a:srgbClr val="C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 ИЮЛЯ 1938 г. </a:t>
              </a:r>
              <a:endParaRPr lang="ru-RU" sz="14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1400" dirty="0">
                  <a:latin typeface="Arial Black" panose="020B0A04020102020204" pitchFamily="34" charset="0"/>
                  <a:cs typeface="Arial" panose="020B0604020202020204" pitchFamily="34" charset="0"/>
                </a:rPr>
                <a:t>вышло Постановление </a:t>
              </a:r>
              <a:br>
                <a:rPr lang="ru-RU" sz="1400" dirty="0"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latin typeface="Arial Black" panose="020B0A04020102020204" pitchFamily="34" charset="0"/>
                  <a:cs typeface="Arial" panose="020B0604020202020204" pitchFamily="34" charset="0"/>
                </a:rPr>
                <a:t>Президиума Горно-</a:t>
              </a:r>
              <a:r>
                <a:rPr lang="ru-RU" sz="1400" dirty="0" err="1">
                  <a:latin typeface="Arial Black" panose="020B0A04020102020204" pitchFamily="34" charset="0"/>
                  <a:cs typeface="Arial" panose="020B0604020202020204" pitchFamily="34" charset="0"/>
                </a:rPr>
                <a:t>Шорского</a:t>
              </a:r>
              <a:r>
                <a:rPr lang="ru-RU" sz="1400" dirty="0">
                  <a:latin typeface="Arial Black" panose="020B0A04020102020204" pitchFamily="34" charset="0"/>
                  <a:cs typeface="Arial" panose="020B0604020202020204" pitchFamily="34" charset="0"/>
                </a:rPr>
                <a:t> райисполкома</a:t>
              </a:r>
            </a:p>
            <a:p>
              <a:pPr>
                <a:lnSpc>
                  <a:spcPct val="120000"/>
                </a:lnSpc>
              </a:pPr>
              <a:r>
                <a:rPr lang="ru-RU" sz="1400" dirty="0">
                  <a:latin typeface="Arial Black" panose="020B0A04020102020204" pitchFamily="34" charset="0"/>
                  <a:cs typeface="Arial" panose="020B0604020202020204" pitchFamily="34" charset="0"/>
                </a:rPr>
                <a:t>«О строительстве рудника Таштагол и развитии Кондомской группы железорудных месторождений»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392" y="2076965"/>
              <a:ext cx="72008" cy="72008"/>
            </a:xfrm>
            <a:prstGeom prst="rect">
              <a:avLst/>
            </a:prstGeom>
            <a:solidFill>
              <a:srgbClr val="407849"/>
            </a:solidFill>
            <a:ln>
              <a:solidFill>
                <a:srgbClr val="407849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83568" y="4335091"/>
            <a:ext cx="4536504" cy="78677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«</a:t>
            </a:r>
            <a:r>
              <a:rPr lang="ru-RU" sz="1100" b="1" dirty="0">
                <a:solidFill>
                  <a:schemeClr val="tx1"/>
                </a:solidFill>
                <a:latin typeface="Arial Black" panose="020B0A04020102020204" pitchFamily="34" charset="0"/>
              </a:rPr>
              <a:t>О строительстве рудника Таштагол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Arial Black" panose="020B0A04020102020204" pitchFamily="34" charset="0"/>
              </a:rPr>
              <a:t>и развитии Кондомской группы железорудных месторождений»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Р-64.  Оп.2. Д.379. Лл. 19-19 об</a:t>
            </a:r>
            <a:r>
              <a:rPr lang="ru-RU" sz="900" i="1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4408804"/>
            <a:ext cx="72008" cy="107162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6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4"/>
    </mc:Choice>
    <mc:Fallback>
      <p:transition spd="slow" advTm="206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37" y="988232"/>
            <a:ext cx="521137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22 июня 1939 г. </a:t>
            </a:r>
            <a:endParaRPr lang="ru-RU" sz="1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Указом Президиума 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Верховного Совета РСФСР 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Горно - Шорский район был 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разделен на Мысковский, </a:t>
            </a:r>
          </a:p>
          <a:p>
            <a:r>
              <a:rPr lang="ru-RU" sz="1400" dirty="0" err="1">
                <a:latin typeface="Arial Black" panose="020B0A04020102020204" pitchFamily="34" charset="0"/>
                <a:cs typeface="Arial" panose="020B0604020202020204" pitchFamily="34" charset="0"/>
              </a:rPr>
              <a:t>Таштагольский</a:t>
            </a: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 и Кузедеевский</a:t>
            </a:r>
          </a:p>
          <a:p>
            <a:endParaRPr lang="ru-RU" sz="1400" dirty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Центром Таштагольского района</a:t>
            </a:r>
            <a:b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стало село Таштагол</a:t>
            </a:r>
          </a:p>
        </p:txBody>
      </p:sp>
      <p:sp>
        <p:nvSpPr>
          <p:cNvPr id="8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2050" name="Picture 2" descr="C:\Users\User\Desktop\Скан документы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/>
          <a:stretch/>
        </p:blipFill>
        <p:spPr bwMode="auto">
          <a:xfrm>
            <a:off x="3634325" y="454615"/>
            <a:ext cx="5415669" cy="367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4350833"/>
            <a:ext cx="35283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atin typeface="Arial Black" panose="020B0A04020102020204" pitchFamily="34" charset="0"/>
              </a:rPr>
              <a:t>Таштагольский</a:t>
            </a:r>
            <a:r>
              <a:rPr lang="ru-RU" sz="1400" b="1" dirty="0">
                <a:latin typeface="Arial Black" panose="020B0A04020102020204" pitchFamily="34" charset="0"/>
              </a:rPr>
              <a:t> район</a:t>
            </a:r>
          </a:p>
          <a:p>
            <a:pPr algn="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ГАК. Р-979. </a:t>
            </a:r>
            <a:r>
              <a:rPr lang="ru-RU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Оп.5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. Д.16.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34761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075806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79912" y="444044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8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2"/>
    </mc:Choice>
    <mc:Fallback>
      <p:transition spd="slow" advTm="192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67544" y="4284462"/>
            <a:ext cx="3672408" cy="699686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Протокол первого районного отчетно-выборного партийного собрания партийной организации Таштагольского района. 23.11.1939 г. </a:t>
            </a: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Ф. П-118. Оп.1. Д. 1 А.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Лл.1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об-2.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670" y="678986"/>
            <a:ext cx="4572000" cy="34624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ноябре 1939 г.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 состоялось первое заседание партийной организации  Таштагольского района</a:t>
            </a:r>
          </a:p>
          <a:p>
            <a:endParaRPr lang="ru-RU" sz="1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Основные вопросы:</a:t>
            </a:r>
          </a:p>
          <a:p>
            <a:endParaRPr lang="ru-RU" sz="9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отчетный доклад оргбюро Новосибирского обкома ВКП(б) </a:t>
            </a:r>
          </a:p>
          <a:p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     по Таштагольскому району</a:t>
            </a:r>
          </a:p>
          <a:p>
            <a:endParaRPr lang="ru-RU" sz="1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выборы в состав райкома партии</a:t>
            </a:r>
          </a:p>
          <a:p>
            <a:endParaRPr lang="ru-RU" sz="1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Выборы ревизионной комиссии РК ВКП(б)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9623" y="1762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105413" y="771550"/>
            <a:ext cx="74099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Y:\ГКУ ГАК\Отдел ИНФОРМАЦИИ\Болбеко\Скан Протокол первого районного партийного собрания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5831"/>
            <a:ext cx="2828241" cy="42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ГКУ ГАК\Отдел ИНФОРМАЦИИ\Болбеко\Скан Протокол первого районного партийного собрания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234"/>
            <a:ext cx="2858878" cy="42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380431" y="4248458"/>
            <a:ext cx="74099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8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5"/>
    </mc:Choice>
    <mc:Fallback>
      <p:transition spd="slow" advTm="2680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44413" y="4165802"/>
            <a:ext cx="4633088" cy="744699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«Об открытии чайных для детей эвакуированных </a:t>
            </a:r>
            <a:b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и красноармейцев по линии райпотребсоюза». 1942 г. </a:t>
            </a:r>
            <a:endParaRPr lang="ru-RU" sz="1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Р-1086. Оп.1. Д. 3.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Л.215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891" y="1419622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Таштагольский район в годы </a:t>
            </a:r>
            <a:b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Великой Отечественной войны </a:t>
            </a:r>
            <a:b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1941-1945 гг. </a:t>
            </a:r>
          </a:p>
          <a:p>
            <a:endParaRPr lang="ru-RU" sz="1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принимал эвакуированное население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организовывал сбор вещей и продуктов </a:t>
            </a:r>
            <a:b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Black" panose="020B0A04020102020204" pitchFamily="34" charset="0"/>
                <a:cs typeface="Arial" panose="020B0604020202020204" pitchFamily="34" charset="0"/>
              </a:rPr>
              <a:t>для Красной Армии</a:t>
            </a:r>
          </a:p>
        </p:txBody>
      </p:sp>
      <p:sp>
        <p:nvSpPr>
          <p:cNvPr id="8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3074" name="Picture 2" descr="C:\Users\User\Desktop\Скан документы\7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7534"/>
            <a:ext cx="4257168" cy="413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175" y="1491630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2405" y="4237810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2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1"/>
    </mc:Choice>
    <mc:Fallback>
      <p:transition spd="slow" advTm="1965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42345" y="4023320"/>
            <a:ext cx="4581899" cy="81670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«О сборе картофеля и других овощей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по Каларскому сельисполкому и Шалымскому поссовету».  1942 г. </a:t>
            </a:r>
            <a:endParaRPr lang="ru-RU" sz="9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ГАК. Р-1086. Оп.1.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Д.3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Л.509</a:t>
            </a:r>
            <a:r>
              <a:rPr lang="ru-RU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9568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Таштагольский район в годы </a:t>
            </a:r>
            <a:b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Великой Отечественной войны </a:t>
            </a:r>
            <a:b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1941-1945 гг. 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0751" y="0"/>
            <a:ext cx="3944679" cy="454615"/>
          </a:xfrm>
          <a:custGeom>
            <a:avLst/>
            <a:gdLst>
              <a:gd name="connsiteX0" fmla="*/ 0 w 3800664"/>
              <a:gd name="connsiteY0" fmla="*/ 0 h 454615"/>
              <a:gd name="connsiteX1" fmla="*/ 3800664 w 3800664"/>
              <a:gd name="connsiteY1" fmla="*/ 0 h 454615"/>
              <a:gd name="connsiteX2" fmla="*/ 3800664 w 3800664"/>
              <a:gd name="connsiteY2" fmla="*/ 454615 h 454615"/>
              <a:gd name="connsiteX3" fmla="*/ 0 w 3800664"/>
              <a:gd name="connsiteY3" fmla="*/ 454615 h 454615"/>
              <a:gd name="connsiteX4" fmla="*/ 0 w 3800664"/>
              <a:gd name="connsiteY4" fmla="*/ 0 h 454615"/>
              <a:gd name="connsiteX0" fmla="*/ 0 w 3940149"/>
              <a:gd name="connsiteY0" fmla="*/ 0 h 454615"/>
              <a:gd name="connsiteX1" fmla="*/ 3800664 w 3940149"/>
              <a:gd name="connsiteY1" fmla="*/ 0 h 454615"/>
              <a:gd name="connsiteX2" fmla="*/ 3940149 w 3940149"/>
              <a:gd name="connsiteY2" fmla="*/ 439117 h 454615"/>
              <a:gd name="connsiteX3" fmla="*/ 0 w 3940149"/>
              <a:gd name="connsiteY3" fmla="*/ 454615 h 454615"/>
              <a:gd name="connsiteX4" fmla="*/ 0 w 3940149"/>
              <a:gd name="connsiteY4" fmla="*/ 0 h 4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149" h="454615">
                <a:moveTo>
                  <a:pt x="0" y="0"/>
                </a:moveTo>
                <a:lnTo>
                  <a:pt x="3800664" y="0"/>
                </a:lnTo>
                <a:lnTo>
                  <a:pt x="3940149" y="439117"/>
                </a:lnTo>
                <a:lnTo>
                  <a:pt x="0" y="4546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rgbClr val="C00000"/>
                </a:solidFill>
              </a:rPr>
              <a:t>60 лет городу Таштагол </a:t>
            </a:r>
          </a:p>
        </p:txBody>
      </p:sp>
      <p:pic>
        <p:nvPicPr>
          <p:cNvPr id="4098" name="Picture 2" descr="C:\Users\User\Desktop\Скан документы\8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20" y="123478"/>
            <a:ext cx="3508385" cy="485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3965" y="2067694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6341" y="4155926"/>
            <a:ext cx="72008" cy="72008"/>
          </a:xfrm>
          <a:prstGeom prst="rect">
            <a:avLst/>
          </a:prstGeom>
          <a:solidFill>
            <a:srgbClr val="407849"/>
          </a:solidFill>
          <a:ln>
            <a:solidFill>
              <a:srgbClr val="40784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7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7"/>
    </mc:Choice>
    <mc:Fallback>
      <p:transition spd="slow" advTm="16967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893</Words>
  <Application>Microsoft Office PowerPoint</Application>
  <PresentationFormat>Экран (16:9)</PresentationFormat>
  <Paragraphs>149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GulimChe</vt:lpstr>
      <vt:lpstr>Arial</vt:lpstr>
      <vt:lpstr>Arial Black</vt:lpstr>
      <vt:lpstr>Arial Unicode MS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96</cp:revision>
  <dcterms:created xsi:type="dcterms:W3CDTF">2023-08-07T06:51:52Z</dcterms:created>
  <dcterms:modified xsi:type="dcterms:W3CDTF">2023-08-24T02:43:37Z</dcterms:modified>
</cp:coreProperties>
</file>